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0" r:id="rId2"/>
    <p:sldId id="265" r:id="rId3"/>
    <p:sldId id="269" r:id="rId4"/>
    <p:sldId id="271" r:id="rId5"/>
    <p:sldId id="272" r:id="rId6"/>
    <p:sldId id="273" r:id="rId7"/>
    <p:sldId id="274" r:id="rId8"/>
    <p:sldId id="277" r:id="rId9"/>
    <p:sldId id="279" r:id="rId10"/>
    <p:sldId id="278" r:id="rId11"/>
    <p:sldId id="275" r:id="rId12"/>
    <p:sldId id="267" r:id="rId13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770B5"/>
    <a:srgbClr val="3B4555"/>
    <a:srgbClr val="2A5244"/>
    <a:srgbClr val="325D69"/>
    <a:srgbClr val="3F649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17"/>
    <p:restoredTop sz="94674"/>
  </p:normalViewPr>
  <p:slideViewPr>
    <p:cSldViewPr snapToGrid="0" snapToObjects="1">
      <p:cViewPr>
        <p:scale>
          <a:sx n="100" d="100"/>
          <a:sy n="100" d="100"/>
        </p:scale>
        <p:origin x="-182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1;&#1045;&#1056;&#1045;&#1046;&#1051;&#1048;&#1042;&#1067;&#1045;\&#1044;.&#1089;.%20&#8470;%2034_&#1051;&#1080;&#1085;%20-&#1087;&#1088;&#1086;&#1077;&#1082;&#1090;%20&#8470;%201\8%20&#1052;&#1086;&#1085;&#1080;&#1090;&#1086;&#1088;&#1080;&#1085;&#1075;%20&#1088;&#1077;&#1079;&#1091;&#1083;&#1100;&#1090;&#1072;&#1090;&#1086;&#1074;\&#1052;&#1086;&#1085;&#1080;&#1090;&#1086;&#1088;&#1080;&#1085;&#1075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i="1"/>
              <a:t>Мониторинг достигнутых результатов</a:t>
            </a:r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lineMarker"/>
        <c:ser>
          <c:idx val="0"/>
          <c:order val="0"/>
          <c:tx>
            <c:strRef>
              <c:f>'[Мониторинг.xlsx]Лист значений'!$B$2</c:f>
              <c:strCache>
                <c:ptCount val="1"/>
                <c:pt idx="0">
                  <c:v>Мониторинг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'[Мониторинг.xlsx]Лист значений'!$A$3:$A$20</c:f>
              <c:numCache>
                <c:formatCode>dd/mm/yy;@</c:formatCode>
                <c:ptCount val="18"/>
                <c:pt idx="0">
                  <c:v>44652</c:v>
                </c:pt>
                <c:pt idx="1">
                  <c:v>44655</c:v>
                </c:pt>
                <c:pt idx="2">
                  <c:v>44656</c:v>
                </c:pt>
                <c:pt idx="3">
                  <c:v>44657</c:v>
                </c:pt>
                <c:pt idx="4">
                  <c:v>44658</c:v>
                </c:pt>
                <c:pt idx="5">
                  <c:v>44659</c:v>
                </c:pt>
                <c:pt idx="6">
                  <c:v>44662</c:v>
                </c:pt>
                <c:pt idx="7">
                  <c:v>44664</c:v>
                </c:pt>
                <c:pt idx="8">
                  <c:v>44665</c:v>
                </c:pt>
                <c:pt idx="9">
                  <c:v>44666</c:v>
                </c:pt>
                <c:pt idx="10">
                  <c:v>44669</c:v>
                </c:pt>
                <c:pt idx="11">
                  <c:v>44671</c:v>
                </c:pt>
                <c:pt idx="12">
                  <c:v>44673</c:v>
                </c:pt>
              </c:numCache>
            </c:numRef>
          </c:xVal>
          <c:yVal>
            <c:numRef>
              <c:f>'[Мониторинг.xlsx]Лист значений'!$B$3:$B$20</c:f>
              <c:numCache>
                <c:formatCode>General</c:formatCode>
                <c:ptCount val="18"/>
                <c:pt idx="0">
                  <c:v>45</c:v>
                </c:pt>
                <c:pt idx="1">
                  <c:v>43</c:v>
                </c:pt>
                <c:pt idx="2">
                  <c:v>40</c:v>
                </c:pt>
                <c:pt idx="3">
                  <c:v>44</c:v>
                </c:pt>
                <c:pt idx="4">
                  <c:v>38</c:v>
                </c:pt>
                <c:pt idx="5">
                  <c:v>30</c:v>
                </c:pt>
                <c:pt idx="6">
                  <c:v>33</c:v>
                </c:pt>
                <c:pt idx="7">
                  <c:v>30</c:v>
                </c:pt>
                <c:pt idx="8">
                  <c:v>28</c:v>
                </c:pt>
                <c:pt idx="9">
                  <c:v>26</c:v>
                </c:pt>
                <c:pt idx="10">
                  <c:v>28</c:v>
                </c:pt>
                <c:pt idx="11">
                  <c:v>25</c:v>
                </c:pt>
                <c:pt idx="12">
                  <c:v>25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B74D-4984-9E30-579B85A925BF}"/>
            </c:ext>
          </c:extLst>
        </c:ser>
        <c:ser>
          <c:idx val="1"/>
          <c:order val="1"/>
          <c:tx>
            <c:strRef>
              <c:f>'[Мониторинг.xlsx]Лист значений'!$D$2</c:f>
              <c:strCache>
                <c:ptCount val="1"/>
                <c:pt idx="0">
                  <c:v>Целевое значение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'[Мониторинг.xlsx]Лист значений'!$A$3:$A$20</c:f>
              <c:numCache>
                <c:formatCode>dd/mm/yy;@</c:formatCode>
                <c:ptCount val="18"/>
                <c:pt idx="0">
                  <c:v>44652</c:v>
                </c:pt>
                <c:pt idx="1">
                  <c:v>44655</c:v>
                </c:pt>
                <c:pt idx="2">
                  <c:v>44656</c:v>
                </c:pt>
                <c:pt idx="3">
                  <c:v>44657</c:v>
                </c:pt>
                <c:pt idx="4">
                  <c:v>44658</c:v>
                </c:pt>
                <c:pt idx="5">
                  <c:v>44659</c:v>
                </c:pt>
                <c:pt idx="6">
                  <c:v>44662</c:v>
                </c:pt>
                <c:pt idx="7">
                  <c:v>44664</c:v>
                </c:pt>
                <c:pt idx="8">
                  <c:v>44665</c:v>
                </c:pt>
                <c:pt idx="9">
                  <c:v>44666</c:v>
                </c:pt>
                <c:pt idx="10">
                  <c:v>44669</c:v>
                </c:pt>
                <c:pt idx="11">
                  <c:v>44671</c:v>
                </c:pt>
                <c:pt idx="12">
                  <c:v>44673</c:v>
                </c:pt>
              </c:numCache>
            </c:numRef>
          </c:xVal>
          <c:yVal>
            <c:numRef>
              <c:f>'[Мониторинг.xlsx]Лист значений'!$D$3:$D$20</c:f>
              <c:numCache>
                <c:formatCode>General</c:formatCode>
                <c:ptCount val="18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B74D-4984-9E30-579B85A925BF}"/>
            </c:ext>
          </c:extLst>
        </c:ser>
        <c:axId val="93369472"/>
        <c:axId val="104152448"/>
      </c:scatterChart>
      <c:valAx>
        <c:axId val="9336947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Дата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dd/mm/yy;@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152448"/>
        <c:crosses val="autoZero"/>
        <c:crossBetween val="midCat"/>
      </c:valAx>
      <c:valAx>
        <c:axId val="104152448"/>
        <c:scaling>
          <c:orientation val="minMax"/>
        </c:scaling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значение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3694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3.4779294796126257E-2"/>
          <c:y val="0.1611743832844669"/>
          <c:w val="0.93830175696457263"/>
          <c:h val="0.6311176535940469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0.12620095166337936"/>
                  <c:y val="-7.3396589731484829E-2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37/45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минут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1DF-4A5C-A6DB-0A8E82E5C9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222462774820639"/>
                  <c:y val="-0.20476625990273184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20/25</a:t>
                    </a:r>
                  </a:p>
                  <a:p>
                    <a:r>
                      <a:rPr lang="ru-RU" dirty="0" smtClean="0"/>
                      <a:t>минут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1DF-4A5C-A6DB-0A8E82E5C986}"/>
                </c:ext>
                <c:ext xmlns:c15="http://schemas.microsoft.com/office/drawing/2012/chart" uri="{CE6537A1-D6FC-4f65-9D91-7224C49458BB}">
                  <c15:layout>
                    <c:manualLayout>
                      <c:w val="0.16330029706492305"/>
                      <c:h val="0.2491073191937118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118</c:v>
                </c:pt>
                <c:pt idx="1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DF-4A5C-A6DB-0A8E82E5C986}"/>
            </c:ext>
          </c:extLst>
        </c:ser>
        <c:dLbls>
          <c:showVal val="1"/>
        </c:dLbls>
        <c:gapWidth val="196"/>
        <c:overlap val="-1"/>
        <c:axId val="113349760"/>
        <c:axId val="113351296"/>
      </c:barChart>
      <c:catAx>
        <c:axId val="113349760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3351296"/>
        <c:crosses val="autoZero"/>
        <c:auto val="1"/>
        <c:lblAlgn val="ctr"/>
        <c:lblOffset val="100"/>
      </c:catAx>
      <c:valAx>
        <c:axId val="113351296"/>
        <c:scaling>
          <c:orientation val="minMax"/>
        </c:scaling>
        <c:delete val="1"/>
        <c:axPos val="l"/>
        <c:numFmt formatCode="0" sourceLinked="1"/>
        <c:tickLblPos val="nextTo"/>
        <c:crossAx val="1133497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ECDD1C74-BCE0-4720-BB4D-1C776D0BAC74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0.70387</cdr:x>
      <cdr:y>0.28368</cdr:y>
    </cdr:from>
    <cdr:to>
      <cdr:x>0.74298</cdr:x>
      <cdr:y>0.45704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4549061" y="1042799"/>
          <a:ext cx="252736" cy="63726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8AEB7-66CB-4B8E-8C30-1B769F0E1317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242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A0231-DF6E-4BCF-88CC-2E06C47AEB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A0231-DF6E-4BCF-88CC-2E06C47AEBA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3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33" y="186527"/>
            <a:ext cx="9892767" cy="6671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70" y="1912852"/>
            <a:ext cx="85002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Белоусова Любовь Васильевна,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заведующий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Детский сад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34.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Команда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Е.С. Андреева -  старший воспитатель; А.В. Попова - воспитатель; Злобина Е.А.- воспитатель.</a:t>
            </a:r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400717" y="316752"/>
            <a:ext cx="1141906" cy="148493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A6D10BC-4F8E-4BA6-AECD-CC312AF43C88}"/>
              </a:ext>
            </a:extLst>
          </p:cNvPr>
          <p:cNvSpPr/>
          <p:nvPr/>
        </p:nvSpPr>
        <p:spPr>
          <a:xfrm>
            <a:off x="2106602" y="437224"/>
            <a:ext cx="5331428" cy="1215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5254" y="561792"/>
            <a:ext cx="6087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34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70" y="1912853"/>
            <a:ext cx="8172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"Сокращение времени на организацию одевания и раздевания детей дошкольного возраста в ДОУ "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7824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838200" y="290471"/>
            <a:ext cx="105156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3B4555"/>
                </a:solidFill>
                <a:latin typeface="Futura PT Bold" panose="020B0902020204020203" pitchFamily="34" charset="-52"/>
              </a:rPr>
              <a:t>Визуализация (фотографии «Было» – «Стало</a:t>
            </a:r>
            <a:r>
              <a:rPr lang="ru-RU" sz="1600" b="1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»)</a:t>
            </a:r>
            <a:endParaRPr lang="ru-RU" sz="1600" b="1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43DBE48-A421-440B-8CD1-3AF23EF66071}"/>
              </a:ext>
            </a:extLst>
          </p:cNvPr>
          <p:cNvSpPr/>
          <p:nvPr/>
        </p:nvSpPr>
        <p:spPr>
          <a:xfrm>
            <a:off x="7866344" y="604403"/>
            <a:ext cx="2371595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Futura PT"/>
              </a:rPr>
              <a:t>«Стало»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5E05F25-4175-4AA0-B949-6ED42AC1450F}"/>
              </a:ext>
            </a:extLst>
          </p:cNvPr>
          <p:cNvSpPr/>
          <p:nvPr/>
        </p:nvSpPr>
        <p:spPr>
          <a:xfrm>
            <a:off x="1954059" y="604403"/>
            <a:ext cx="2054269" cy="39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Futura PT"/>
              </a:rPr>
              <a:t>«Было»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Пользователь\Desktop\Новая папка\IMG-20220506-WA00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0247" y="999447"/>
            <a:ext cx="2261386" cy="139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Пользователь\Desktop\Новая папка\IMG-20220506-WA00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3505" y="999447"/>
            <a:ext cx="2190750" cy="139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Пользователь\Desktop\одеван\IMG-20220405-WA00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393907"/>
            <a:ext cx="196215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:\Users\Пользователь\Desktop\одеван\IMG-20220405-WA002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30477" y="2518683"/>
            <a:ext cx="1824990" cy="136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C:\Users\Пользователь\Desktop\ОДЕВАНИЕ\Новая папка\IMG-20220511-WA00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5897" y="4102576"/>
            <a:ext cx="2084070" cy="166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C:\Users\Пользователь\Desktop\ОДЕВАНИЕ\Новая папка\IMG-20220511-WA000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6667" y="4009347"/>
            <a:ext cx="1828800" cy="176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:\Users\Пользователь\Desktop\ОДЕВАНИЕ\Новая папка (2)\Бережливые технологии\до-после\IMG_20220405_11264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184130" y="2462487"/>
            <a:ext cx="1871587" cy="154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Users\Пользователь\Desktop\ОДЕВАНИЕ\Новая папка (2)\Бережливые технологии\одевание\IMG_20220405_10305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207867" y="4164330"/>
            <a:ext cx="1847850" cy="147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C:\Users\Пользователь\Desktop\Новая папка\IMG-20220517-WA0011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4780" y="817880"/>
            <a:ext cx="1597418" cy="194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C:\Users\Пользователь\Desktop\ОДЕВАНИЕ\Новая папка (2)\Бережливые технологии\одевание\IMG_20220405_103343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54059" y="1147021"/>
            <a:ext cx="1846822" cy="161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C:\Users\Пользователь\Desktop\ОДЕВАНИЕ\Новая папка (2)\Бережливые технологии\раздевание\IMG_20220405_103340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4780" y="2920524"/>
            <a:ext cx="1809279" cy="173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C:\Users\Пользователь\Desktop\ОДЕВАНИЕ\Новая папка (2)\Бережливые технологии\раздевание\IMG_20220405_111050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47449" y="3053037"/>
            <a:ext cx="1960879" cy="191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C:\Users\Пользователь\Desktop\ОДЕВАНИЕ\Новая папка (2)\Бережливые технологии\одевание\IMG_20220405_102722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01440" y="1159005"/>
            <a:ext cx="1974457" cy="18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C:\Users\Пользователь\Desktop\ОДЕВАНИЕ\Новая папка (2)\Бережливые технологии\раздевание\IMG_20220405_111502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1118" y="4808220"/>
            <a:ext cx="1956331" cy="165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C:\Users\Пользователь\Desktop\Новая папка\IMG-20220517-WA0014.jpg"/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115885" y="3053037"/>
            <a:ext cx="1660952" cy="204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C:\Users\Пользователь\Desktop\Новая папка\IMG-20220517-WA0013.jpg"/>
          <p:cNvPicPr/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115635" y="4965657"/>
            <a:ext cx="1892693" cy="175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82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Достигнутые результаты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836D1805-57B3-4E04-8411-8E76B8EB078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692419910"/>
              </p:ext>
            </p:extLst>
          </p:nvPr>
        </p:nvGraphicFramePr>
        <p:xfrm>
          <a:off x="2267743" y="1772816"/>
          <a:ext cx="6462897" cy="367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8340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489" y="4495218"/>
            <a:ext cx="95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Futura PT Light" panose="020B0402020204020303" pitchFamily="34" charset="0"/>
                <a:ea typeface="+mn-ea"/>
                <a:cs typeface="+mn-cs"/>
              </a:rPr>
              <a:t>Спасибо за внимание!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B4555"/>
              </a:solidFill>
              <a:effectLst/>
              <a:uLnTx/>
              <a:uFillTx/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0A86347-7E9E-164A-B30D-1C403B16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338489" y="144537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93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6444" y="286518"/>
            <a:ext cx="1138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604260" y="655850"/>
            <a:ext cx="5884588" cy="1588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158238" y="944882"/>
          <a:ext cx="10279381" cy="4857925"/>
        </p:xfrm>
        <a:graphic>
          <a:graphicData uri="http://schemas.openxmlformats.org/drawingml/2006/table">
            <a:tbl>
              <a:tblPr/>
              <a:tblGrid>
                <a:gridCol w="2026922"/>
                <a:gridCol w="2113383"/>
                <a:gridCol w="1251330"/>
                <a:gridCol w="3090532"/>
                <a:gridCol w="898607"/>
                <a:gridCol w="898607"/>
              </a:tblGrid>
              <a:tr h="187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sng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Общие данные: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sng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1021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1021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Обоснование: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1021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1021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3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Заказчик: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Цибина Н.П., начальник управления образования АОГО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1.Большое количество воспитанников.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Процесс: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оптимизация времени  проведения режимных моментов (одевание и раздевание)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2.Низкая ориентировка детей в своем шкафчике для одевания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Границы процесса: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от выхода детей в приемную до выхода на прогулку из здания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3. У воспитанников нет интереса и стремления к самостоятельности.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Руководитель проекта: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Белоусова Л.В.., заведующий МБДОУ Детского сада № 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4.У детей не сформированы навыки одеваться самостоятельно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85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Команда проекта: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Е.С. Андреева -  старший воспитатель; А.В. Попова - воспитатель; Злобина Е.А.- воспитатель.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5.Отсутствие визуализации </a:t>
                      </a:r>
                      <a:r>
                        <a:rPr lang="ru-RU" sz="700" b="0" i="0" u="none" strike="noStrike" baseline="0" dirty="0" smtClean="0">
                          <a:solidFill>
                            <a:srgbClr val="404040"/>
                          </a:solidFill>
                          <a:latin typeface="Arial"/>
                        </a:rPr>
                        <a:t> (схема </a:t>
                      </a:r>
                      <a:r>
                        <a:rPr lang="ru-RU" sz="700" b="0" i="0" u="none" strike="noStrike" dirty="0" smtClean="0">
                          <a:solidFill>
                            <a:srgbClr val="404040"/>
                          </a:solidFill>
                          <a:latin typeface="Arial"/>
                        </a:rPr>
                        <a:t>алгоритма одевания.)</a:t>
                      </a:r>
                      <a:endParaRPr lang="ru-RU" sz="700" b="0" i="0" u="none" strike="noStrike" dirty="0">
                        <a:solidFill>
                          <a:srgbClr val="40404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6.Нет единых требований к процессу одевания(раздевания) у педагогов и родителей воспитанников.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Цели и эффекты: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Сроки: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1021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1021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5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Наименование цели, ед. изм.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Текущий 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Целевой </a:t>
                      </a:r>
                      <a:br>
                        <a:rPr lang="ru-R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Наименование этапа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Дата начала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sng" strike="noStrike">
                          <a:solidFill>
                            <a:srgbClr val="404040"/>
                          </a:solidFill>
                          <a:latin typeface="Arial"/>
                        </a:rPr>
                        <a:t>Дата окончания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6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Сокращение времени, затраченного на одевание и раздевание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 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 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минут</a:t>
                      </a:r>
                    </a:p>
                  </a:txBody>
                  <a:tcPr marL="11021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20/25 минут</a:t>
                      </a:r>
                    </a:p>
                  </a:txBody>
                  <a:tcPr marL="11021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1. Согласование паспорта лин-проекта  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01.02.2022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04.02.2022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6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1021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1021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2. Картирование текщего состояния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07.02.2022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18.02.2022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6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1021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1021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3. Анализ проблем и потерь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21.02.2022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25.02.2022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9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1021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1021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4. Составление карты целевого состояния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28.02.2022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04.03.2022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6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1021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1021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5. Разработка плана мероприятий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07.03.2022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11.03.2022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9065"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Эффекты: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1.Повышение эффективности качества проведения режимных моментов (одевание и раздевание детей).    2.Формирование самостоятельности детей в процессе одевания и раздевания. 3.Повышение удовлетворенности родителей качеством образовательных услуг.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6. Защита плана мероприятий перед заказчиком 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14.03.2022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7. Внедрение улучшений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15.03.2022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31.03.2022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6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8. Мониторинг результатов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01.04.2022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22.04.2020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6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9. Закрытие лин-проекта 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25.04.2022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4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10. Мониторинг стабильности достигнутых результатов </a:t>
                      </a:r>
                    </a:p>
                  </a:txBody>
                  <a:tcPr marL="11021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26.04.2022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404040"/>
                          </a:solidFill>
                          <a:latin typeface="Arial"/>
                        </a:rPr>
                        <a:t>30.06.2022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186940" y="657439"/>
            <a:ext cx="8831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"Сокращение времени на организацию одевания и раздевания детей дошкольного возраста в ДОУ "</a:t>
            </a:r>
            <a:endParaRPr lang="ru-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35985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9007" y="176174"/>
            <a:ext cx="859509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24172" y="827489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538F6DC-0138-442D-9597-2AC0C997F372}"/>
              </a:ext>
            </a:extLst>
          </p:cNvPr>
          <p:cNvSpPr/>
          <p:nvPr/>
        </p:nvSpPr>
        <p:spPr>
          <a:xfrm>
            <a:off x="3531840" y="1463661"/>
            <a:ext cx="7402555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Белоусова Любовь Васильевна, заведующий </a:t>
            </a:r>
            <a:r>
              <a:rPr lang="ru-RU" dirty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  <a:endParaRPr lang="ru-RU" dirty="0">
              <a:ln w="635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460DD9B-1A47-4970-8E35-BA03AC0AF984}"/>
              </a:ext>
            </a:extLst>
          </p:cNvPr>
          <p:cNvSpPr/>
          <p:nvPr/>
        </p:nvSpPr>
        <p:spPr>
          <a:xfrm>
            <a:off x="2753003" y="3237836"/>
            <a:ext cx="6722361" cy="186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Андреева Елена Семеновна, старший воспитатель</a:t>
            </a:r>
            <a:endParaRPr lang="ru-RU" dirty="0">
              <a:ln w="635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8C7F769-CDC1-43A8-B80A-AD97645B01E1}"/>
              </a:ext>
            </a:extLst>
          </p:cNvPr>
          <p:cNvSpPr/>
          <p:nvPr/>
        </p:nvSpPr>
        <p:spPr>
          <a:xfrm>
            <a:off x="2810088" y="4739323"/>
            <a:ext cx="6312930" cy="293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Анна Владимировна - воспитатель </a:t>
            </a:r>
            <a:endParaRPr lang="ru-RU" dirty="0">
              <a:ln w="635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466" y="29614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="" xmlns:a16="http://schemas.microsoft.com/office/drawing/2014/main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80425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="" xmlns:a16="http://schemas.microsoft.com/office/drawing/2014/main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466" y="5185531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8C7F769-CDC1-43A8-B80A-AD97645B01E1}"/>
              </a:ext>
            </a:extLst>
          </p:cNvPr>
          <p:cNvSpPr/>
          <p:nvPr/>
        </p:nvSpPr>
        <p:spPr>
          <a:xfrm rot="10800000" flipV="1">
            <a:off x="2962488" y="5461884"/>
            <a:ext cx="6312930" cy="552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6350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Злобина Елена Александровна -воспитатель</a:t>
            </a:r>
            <a:endParaRPr lang="ru-RU" dirty="0">
              <a:ln w="635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93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-21265" y="1045029"/>
            <a:ext cx="110049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189" y="1045029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903" y="1159005"/>
            <a:ext cx="251520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240280" y="177333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1082627"/>
              </p:ext>
            </p:extLst>
          </p:nvPr>
        </p:nvGraphicFramePr>
        <p:xfrm>
          <a:off x="2529205" y="1524000"/>
          <a:ext cx="1751856" cy="7094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5376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Дети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подходят к своему шкафчику</a:t>
                      </a: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1</a:t>
                      </a:r>
                      <a:r>
                        <a:rPr lang="ru-RU" sz="900" baseline="0" dirty="0" smtClean="0"/>
                        <a:t> минуты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dirty="0" smtClean="0"/>
                        <a:t>2</a:t>
                      </a:r>
                      <a:r>
                        <a:rPr lang="ru-RU" sz="900" baseline="0" dirty="0" smtClean="0"/>
                        <a:t> минуты</a:t>
                      </a:r>
                      <a:endParaRPr lang="ru-RU" sz="9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030495"/>
              </p:ext>
            </p:extLst>
          </p:nvPr>
        </p:nvGraphicFramePr>
        <p:xfrm>
          <a:off x="4667727" y="1449051"/>
          <a:ext cx="1751856" cy="1097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Воспитатель 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обучает детей в правильной последовательности  доставать вещи из шкафчика</a:t>
                      </a: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8</a:t>
                      </a:r>
                      <a:r>
                        <a:rPr lang="ru-RU" sz="900" baseline="0" dirty="0" smtClean="0"/>
                        <a:t> минуты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dirty="0" smtClean="0"/>
                        <a:t>9</a:t>
                      </a:r>
                      <a:r>
                        <a:rPr lang="ru-RU" sz="900" baseline="0" dirty="0" smtClean="0"/>
                        <a:t> минут</a:t>
                      </a:r>
                      <a:endParaRPr lang="ru-RU" sz="900" dirty="0" smtClean="0"/>
                    </a:p>
                    <a:p>
                      <a:pPr algn="ctr"/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Стрелка вправо 21"/>
          <p:cNvSpPr/>
          <p:nvPr/>
        </p:nvSpPr>
        <p:spPr>
          <a:xfrm>
            <a:off x="4281061" y="177333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734130" y="1096464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 smtClean="0"/>
              <a:t>2</a:t>
            </a:r>
            <a:endParaRPr lang="ru-RU" sz="9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67727" y="1045029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/>
              <a:t>3</a:t>
            </a:r>
            <a:endParaRPr lang="ru-RU" sz="900" b="1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6518045" y="177333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470174" y="4192429"/>
            <a:ext cx="560750" cy="498013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dirty="0" smtClean="0">
                <a:solidFill>
                  <a:schemeClr val="bg1"/>
                </a:solidFill>
              </a:rPr>
              <a:t>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6240" y="4333714"/>
            <a:ext cx="38454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404040"/>
                </a:solidFill>
                <a:latin typeface="Arial"/>
              </a:rPr>
              <a:t>Большое количество воспитанников</a:t>
            </a:r>
            <a:endParaRPr lang="ru-RU" sz="1000" b="1" dirty="0"/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551189" y="4690442"/>
            <a:ext cx="488950" cy="437858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dirty="0" smtClean="0">
                <a:solidFill>
                  <a:schemeClr val="bg1"/>
                </a:solidFill>
              </a:rPr>
              <a:t>2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6240" y="4774413"/>
            <a:ext cx="40975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404040"/>
                </a:solidFill>
                <a:latin typeface="Arial"/>
              </a:rPr>
              <a:t>Низкая ориентировка детей в своем шкафчике для одевания</a:t>
            </a:r>
            <a:endParaRPr lang="ru-RU" sz="1000" b="1" dirty="0"/>
          </a:p>
        </p:txBody>
      </p:sp>
      <p:sp>
        <p:nvSpPr>
          <p:cNvPr id="48" name="AutoShape 9"/>
          <p:cNvSpPr>
            <a:spLocks noChangeArrowheads="1"/>
          </p:cNvSpPr>
          <p:nvPr/>
        </p:nvSpPr>
        <p:spPr bwMode="auto">
          <a:xfrm>
            <a:off x="596444" y="5110843"/>
            <a:ext cx="488950" cy="478923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dirty="0">
                <a:solidFill>
                  <a:schemeClr val="bg1"/>
                </a:solidFill>
              </a:rPr>
              <a:t>3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233062" y="524258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smtClean="0">
                <a:solidFill>
                  <a:srgbClr val="404040"/>
                </a:solidFill>
                <a:latin typeface="Arial"/>
              </a:rPr>
              <a:t>У воспитанников нет интереса и стремления к самостоятельности.</a:t>
            </a:r>
            <a:endParaRPr lang="ru-RU" sz="1000" b="1" dirty="0"/>
          </a:p>
        </p:txBody>
      </p:sp>
      <p:sp>
        <p:nvSpPr>
          <p:cNvPr id="50" name="AutoShape 9"/>
          <p:cNvSpPr>
            <a:spLocks noChangeArrowheads="1"/>
          </p:cNvSpPr>
          <p:nvPr/>
        </p:nvSpPr>
        <p:spPr bwMode="auto">
          <a:xfrm>
            <a:off x="541974" y="5528072"/>
            <a:ext cx="488950" cy="400390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dirty="0">
                <a:solidFill>
                  <a:schemeClr val="bg1"/>
                </a:solidFill>
              </a:rPr>
              <a:t>4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217846" y="5620545"/>
            <a:ext cx="41873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sz="1000" b="1" dirty="0" smtClean="0">
                <a:solidFill>
                  <a:srgbClr val="404040"/>
                </a:solidFill>
                <a:latin typeface="Arial"/>
              </a:rPr>
              <a:t>У детей не сформированы навыки одеваться самостоятельно</a:t>
            </a:r>
            <a:endParaRPr lang="ru-RU" sz="1000" b="1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52" name="AutoShape 9"/>
          <p:cNvSpPr>
            <a:spLocks noChangeArrowheads="1"/>
          </p:cNvSpPr>
          <p:nvPr/>
        </p:nvSpPr>
        <p:spPr bwMode="auto">
          <a:xfrm>
            <a:off x="488424" y="6418554"/>
            <a:ext cx="524250" cy="468085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239169" y="6020936"/>
            <a:ext cx="3863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sz="1000" b="1" dirty="0" smtClean="0">
                <a:solidFill>
                  <a:srgbClr val="404040"/>
                </a:solidFill>
                <a:latin typeface="Arial"/>
              </a:rPr>
              <a:t>5.Отсутствие визуализации  (схема алгоритма одевания.)</a:t>
            </a:r>
            <a:endParaRPr lang="ru-RU" sz="1000" b="1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809405" y="5027139"/>
            <a:ext cx="4318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  –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37 мин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mak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45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мин. 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419584" y="2821546"/>
            <a:ext cx="288032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030495"/>
              </p:ext>
            </p:extLst>
          </p:nvPr>
        </p:nvGraphicFramePr>
        <p:xfrm>
          <a:off x="6809405" y="1510080"/>
          <a:ext cx="1488775" cy="12344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88775"/>
              </a:tblGrid>
              <a:tr h="204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Ребенок</a:t>
                      </a:r>
                    </a:p>
                  </a:txBody>
                  <a:tcPr/>
                </a:tc>
              </a:tr>
              <a:tr h="4506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ищет вещи в своем шкафчике, не соблюдает алгоритм одевания </a:t>
                      </a:r>
                    </a:p>
                  </a:txBody>
                  <a:tcPr/>
                </a:tc>
              </a:tr>
              <a:tr h="3807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6</a:t>
                      </a:r>
                      <a:r>
                        <a:rPr lang="ru-RU" sz="900" baseline="0" dirty="0" smtClean="0"/>
                        <a:t> минуты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baseline="0" dirty="0" smtClean="0"/>
                        <a:t> 7 минут</a:t>
                      </a:r>
                      <a:endParaRPr lang="ru-RU" sz="900" dirty="0" smtClean="0"/>
                    </a:p>
                    <a:p>
                      <a:pPr algn="ctr"/>
                      <a:endParaRPr lang="ru-RU" sz="900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1082627"/>
              </p:ext>
            </p:extLst>
          </p:nvPr>
        </p:nvGraphicFramePr>
        <p:xfrm>
          <a:off x="488424" y="1449165"/>
          <a:ext cx="1751856" cy="9601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Воспитатель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собирает детей, выходит в приемную, готовит детей к процессу одевания</a:t>
                      </a: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Min</a:t>
                      </a:r>
                      <a:r>
                        <a:rPr lang="ru-RU" sz="900" dirty="0" smtClean="0"/>
                        <a:t> 2 минуты/</a:t>
                      </a:r>
                      <a:r>
                        <a:rPr lang="en-US" sz="900" dirty="0" smtClean="0"/>
                        <a:t>max</a:t>
                      </a:r>
                      <a:r>
                        <a:rPr lang="ru-RU" sz="900" dirty="0" smtClean="0"/>
                        <a:t> 3</a:t>
                      </a:r>
                      <a:r>
                        <a:rPr lang="ru-RU" sz="900" baseline="0" dirty="0" smtClean="0"/>
                        <a:t> минуты</a:t>
                      </a:r>
                      <a:endParaRPr lang="ru-RU" sz="9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7007670" y="1071806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030495"/>
              </p:ext>
            </p:extLst>
          </p:nvPr>
        </p:nvGraphicFramePr>
        <p:xfrm>
          <a:off x="8757018" y="1524000"/>
          <a:ext cx="1751856" cy="1097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Воспитатель 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подходит к каждому ребенку и помогает найти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необход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. вещь</a:t>
                      </a: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7</a:t>
                      </a:r>
                      <a:r>
                        <a:rPr lang="ru-RU" sz="900" baseline="0" dirty="0" smtClean="0"/>
                        <a:t> минуты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dirty="0" smtClean="0"/>
                        <a:t>8</a:t>
                      </a:r>
                      <a:r>
                        <a:rPr lang="ru-RU" sz="900" baseline="0" dirty="0" smtClean="0"/>
                        <a:t> минут</a:t>
                      </a:r>
                      <a:endParaRPr lang="ru-RU" sz="900" dirty="0" smtClean="0"/>
                    </a:p>
                    <a:p>
                      <a:pPr algn="ctr"/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8608327" y="1045029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5</a:t>
            </a:r>
            <a:endParaRPr lang="ru-RU" sz="900" b="1" dirty="0"/>
          </a:p>
        </p:txBody>
      </p:sp>
      <p:sp>
        <p:nvSpPr>
          <p:cNvPr id="35" name="Стрелка вправо 34"/>
          <p:cNvSpPr/>
          <p:nvPr/>
        </p:nvSpPr>
        <p:spPr>
          <a:xfrm>
            <a:off x="8319402" y="181778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10508874" y="1925735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1082627"/>
              </p:ext>
            </p:extLst>
          </p:nvPr>
        </p:nvGraphicFramePr>
        <p:xfrm>
          <a:off x="470174" y="3154680"/>
          <a:ext cx="1751856" cy="822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5376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Воспитатель 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учит детей алгоритму одевания </a:t>
                      </a: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6</a:t>
                      </a:r>
                      <a:r>
                        <a:rPr lang="ru-RU" sz="900" baseline="0" dirty="0" smtClean="0"/>
                        <a:t> минуты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dirty="0" smtClean="0"/>
                        <a:t>7</a:t>
                      </a:r>
                      <a:r>
                        <a:rPr lang="ru-RU" sz="900" baseline="0" dirty="0" smtClean="0"/>
                        <a:t> минут</a:t>
                      </a:r>
                      <a:endParaRPr lang="ru-RU" sz="9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Стрелка вправо 37"/>
          <p:cNvSpPr/>
          <p:nvPr/>
        </p:nvSpPr>
        <p:spPr>
          <a:xfrm>
            <a:off x="2240280" y="3456940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2529205" y="3154680"/>
          <a:ext cx="1751856" cy="822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5376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Дети 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одеваются с помощью педагога</a:t>
                      </a: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5</a:t>
                      </a:r>
                      <a:r>
                        <a:rPr lang="ru-RU" sz="900" baseline="0" dirty="0" smtClean="0"/>
                        <a:t> минуты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dirty="0" smtClean="0"/>
                        <a:t>6</a:t>
                      </a:r>
                      <a:r>
                        <a:rPr lang="ru-RU" sz="900" baseline="0" dirty="0" smtClean="0"/>
                        <a:t> минут</a:t>
                      </a:r>
                      <a:endParaRPr lang="ru-RU" sz="9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Стрелка вправо 39"/>
          <p:cNvSpPr/>
          <p:nvPr/>
        </p:nvSpPr>
        <p:spPr>
          <a:xfrm>
            <a:off x="4281062" y="3501390"/>
            <a:ext cx="386666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4667728" y="3154680"/>
          <a:ext cx="1751856" cy="822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5376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Воспитатель 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одевается сам и выводят детей на прогулку</a:t>
                      </a: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min </a:t>
                      </a:r>
                      <a:r>
                        <a:rPr lang="ru-RU" sz="900" dirty="0" smtClean="0"/>
                        <a:t>2</a:t>
                      </a:r>
                      <a:r>
                        <a:rPr lang="ru-RU" sz="900" baseline="0" dirty="0" smtClean="0"/>
                        <a:t> минуты /</a:t>
                      </a:r>
                      <a:r>
                        <a:rPr lang="en-US" sz="900" dirty="0" smtClean="0"/>
                        <a:t>max </a:t>
                      </a:r>
                      <a:r>
                        <a:rPr lang="ru-RU" sz="900" dirty="0" smtClean="0"/>
                        <a:t>3</a:t>
                      </a:r>
                      <a:r>
                        <a:rPr lang="ru-RU" sz="900" baseline="0" dirty="0" smtClean="0"/>
                        <a:t> минут</a:t>
                      </a:r>
                      <a:endParaRPr lang="ru-RU" sz="9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AutoShape 9"/>
          <p:cNvSpPr>
            <a:spLocks noChangeArrowheads="1"/>
          </p:cNvSpPr>
          <p:nvPr/>
        </p:nvSpPr>
        <p:spPr bwMode="auto">
          <a:xfrm>
            <a:off x="531764" y="5950469"/>
            <a:ext cx="524250" cy="468085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000" dirty="0">
                <a:solidFill>
                  <a:schemeClr val="bg1"/>
                </a:solidFill>
              </a:rPr>
              <a:t>5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16240" y="6537960"/>
            <a:ext cx="65806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sz="1000" b="1" dirty="0" smtClean="0">
                <a:solidFill>
                  <a:srgbClr val="404040"/>
                </a:solidFill>
                <a:latin typeface="Arial"/>
              </a:rPr>
              <a:t>Нет единых требований к процессу одевания(раздевания) у педагогов и родителей воспитанников.</a:t>
            </a:r>
            <a:endParaRPr lang="ru-RU" sz="1000" b="1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1189" y="2744520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6</a:t>
            </a:r>
            <a:endParaRPr lang="ru-RU" sz="9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734130" y="2744520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7</a:t>
            </a:r>
            <a:endParaRPr lang="ru-RU" sz="9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4667728" y="2744520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8</a:t>
            </a:r>
            <a:endParaRPr lang="ru-RU" sz="900" b="1" dirty="0"/>
          </a:p>
        </p:txBody>
      </p:sp>
    </p:spTree>
    <p:extLst>
      <p:ext uri="{BB962C8B-B14F-4D97-AF65-F5344CB8AC3E}">
        <p14:creationId xmlns="" xmlns:p14="http://schemas.microsoft.com/office/powerpoint/2010/main" val="22581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784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BB0E51F4-6683-486D-828A-441F28358AC4}"/>
              </a:ext>
            </a:extLst>
          </p:cNvPr>
          <p:cNvSpPr/>
          <p:nvPr/>
        </p:nvSpPr>
        <p:spPr bwMode="auto">
          <a:xfrm>
            <a:off x="2546569" y="1110812"/>
            <a:ext cx="1474286" cy="1205000"/>
          </a:xfrm>
          <a:prstGeom prst="triangle">
            <a:avLst>
              <a:gd name="adj" fmla="val 49251"/>
            </a:avLst>
          </a:prstGeom>
          <a:solidFill>
            <a:srgbClr val="327FBE">
              <a:alpha val="21961"/>
            </a:srgb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>
            <a:extLst>
              <a:ext uri="{FF2B5EF4-FFF2-40B4-BE49-F238E27FC236}">
                <a16:creationId xmlns="" xmlns:a16="http://schemas.microsoft.com/office/drawing/2014/main" id="{FEA94B5E-3ECA-46F3-8242-90F1BA3E4187}"/>
              </a:ext>
            </a:extLst>
          </p:cNvPr>
          <p:cNvSpPr/>
          <p:nvPr/>
        </p:nvSpPr>
        <p:spPr bwMode="auto">
          <a:xfrm>
            <a:off x="-65107" y="4304102"/>
            <a:ext cx="6697638" cy="2500553"/>
          </a:xfrm>
          <a:prstGeom prst="trapezoid">
            <a:avLst>
              <a:gd name="adj" fmla="val 59506"/>
            </a:avLst>
          </a:prstGeom>
          <a:solidFill>
            <a:srgbClr val="0070C0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Трапеция 8">
            <a:extLst>
              <a:ext uri="{FF2B5EF4-FFF2-40B4-BE49-F238E27FC236}">
                <a16:creationId xmlns="" xmlns:a16="http://schemas.microsoft.com/office/drawing/2014/main" id="{59DC12A3-C1E8-4DAD-AB54-B0A685CCA0A8}"/>
              </a:ext>
            </a:extLst>
          </p:cNvPr>
          <p:cNvSpPr/>
          <p:nvPr/>
        </p:nvSpPr>
        <p:spPr bwMode="auto">
          <a:xfrm>
            <a:off x="1437273" y="2363485"/>
            <a:ext cx="3703543" cy="1841607"/>
          </a:xfrm>
          <a:prstGeom prst="trapezoid">
            <a:avLst>
              <a:gd name="adj" fmla="val 59506"/>
            </a:avLst>
          </a:prstGeom>
          <a:solidFill>
            <a:srgbClr val="4770B5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82426F1-1212-4CAB-9D7A-374AC91E8D3D}"/>
              </a:ext>
            </a:extLst>
          </p:cNvPr>
          <p:cNvSpPr/>
          <p:nvPr/>
        </p:nvSpPr>
        <p:spPr>
          <a:xfrm>
            <a:off x="2605462" y="1511801"/>
            <a:ext cx="1432030" cy="537746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Федеральный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469C47B-2C08-462A-A103-80CA445B1B4E}"/>
              </a:ext>
            </a:extLst>
          </p:cNvPr>
          <p:cNvSpPr/>
          <p:nvPr/>
        </p:nvSpPr>
        <p:spPr>
          <a:xfrm>
            <a:off x="1993531" y="3565870"/>
            <a:ext cx="2580361" cy="304397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Региональный уровень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E5A6370-CD24-4CD9-A71A-C9E5DD12C635}"/>
              </a:ext>
            </a:extLst>
          </p:cNvPr>
          <p:cNvSpPr/>
          <p:nvPr/>
        </p:nvSpPr>
        <p:spPr>
          <a:xfrm>
            <a:off x="1829371" y="5103727"/>
            <a:ext cx="2555309" cy="378218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Местный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16" y="5795318"/>
            <a:ext cx="792549" cy="6706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924" y="6079553"/>
            <a:ext cx="798645" cy="6706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637" y="6139069"/>
            <a:ext cx="798645" cy="6706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506" y="6001346"/>
            <a:ext cx="798645" cy="6706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8650" y="5801414"/>
            <a:ext cx="798645" cy="6645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465" y="2682240"/>
            <a:ext cx="792549" cy="67061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405" y="3381204"/>
            <a:ext cx="798645" cy="6706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405" y="4160155"/>
            <a:ext cx="798645" cy="6706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9092" y="4891237"/>
            <a:ext cx="798645" cy="6706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7369" y="5561855"/>
            <a:ext cx="798645" cy="66452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101050" y="2682240"/>
            <a:ext cx="38057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200" dirty="0" smtClean="0"/>
              <a:t> </a:t>
            </a:r>
            <a:r>
              <a:rPr lang="ru-RU" sz="1200" b="1" dirty="0" smtClean="0">
                <a:solidFill>
                  <a:srgbClr val="404040"/>
                </a:solidFill>
                <a:latin typeface="Arial"/>
              </a:rPr>
              <a:t>Большое количество воспитанников</a:t>
            </a:r>
            <a:endParaRPr lang="ru-RU" sz="1200" b="1" dirty="0" smtClean="0"/>
          </a:p>
          <a:p>
            <a:endParaRPr lang="ru-RU" sz="1200" dirty="0" smtClean="0"/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199120" y="3381204"/>
            <a:ext cx="38057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200" b="1" dirty="0" smtClean="0">
                <a:solidFill>
                  <a:srgbClr val="404040"/>
                </a:solidFill>
                <a:latin typeface="Arial"/>
              </a:rPr>
              <a:t>Низкая ориентировка детей в своем шкафчике для одевания</a:t>
            </a:r>
            <a:endParaRPr lang="ru-RU" sz="1200" b="1" dirty="0" smtClean="0"/>
          </a:p>
          <a:p>
            <a:endParaRPr lang="ru-RU" sz="1200" dirty="0" smtClean="0"/>
          </a:p>
          <a:p>
            <a:pPr>
              <a:lnSpc>
                <a:spcPct val="1500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086014" y="4172298"/>
            <a:ext cx="3918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ru-RU" sz="1200" b="1" dirty="0" smtClean="0">
                <a:solidFill>
                  <a:srgbClr val="404040"/>
                </a:solidFill>
                <a:latin typeface="Arial"/>
              </a:rPr>
              <a:t>У воспитанников нет интереса и стремления к самостоятельности.</a:t>
            </a:r>
            <a:endParaRPr lang="ru-RU" sz="1200" b="1" dirty="0" smtClean="0"/>
          </a:p>
          <a:p>
            <a:endParaRPr lang="ru-RU" sz="1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197737" y="4944122"/>
            <a:ext cx="3800784" cy="71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200" b="1" dirty="0" smtClean="0">
                <a:solidFill>
                  <a:srgbClr val="404040"/>
                </a:solidFill>
                <a:latin typeface="Arial"/>
              </a:rPr>
              <a:t>У детей не сформированы навыки одеваться самостоятельно</a:t>
            </a:r>
          </a:p>
          <a:p>
            <a:pPr>
              <a:lnSpc>
                <a:spcPct val="150000"/>
              </a:lnSpc>
            </a:pPr>
            <a:endParaRPr lang="ru-RU" sz="1200" dirty="0" smtClean="0"/>
          </a:p>
        </p:txBody>
      </p:sp>
      <p:sp>
        <p:nvSpPr>
          <p:cNvPr id="31" name="Прямоугольник 30"/>
          <p:cNvSpPr/>
          <p:nvPr/>
        </p:nvSpPr>
        <p:spPr>
          <a:xfrm>
            <a:off x="8197737" y="5481945"/>
            <a:ext cx="39116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000" b="1" dirty="0" smtClean="0">
                <a:solidFill>
                  <a:srgbClr val="404040"/>
                </a:solidFill>
                <a:latin typeface="Arial"/>
              </a:rPr>
              <a:t>Отсутствие визуализации  (схема алгоритма одевания.)</a:t>
            </a:r>
            <a:endParaRPr lang="ru-RU" sz="1000" b="1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7399092" y="6282086"/>
            <a:ext cx="524250" cy="468085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>
            <a:off x="334319" y="6231893"/>
            <a:ext cx="524250" cy="468085"/>
          </a:xfrm>
          <a:prstGeom prst="irregularSeal1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086014" y="638083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ru-RU" sz="10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000" b="1" dirty="0" smtClean="0">
                <a:solidFill>
                  <a:srgbClr val="404040"/>
                </a:solidFill>
                <a:latin typeface="Arial"/>
              </a:rPr>
              <a:t>Нет единых требований к процессу одевания(раздевания) </a:t>
            </a:r>
          </a:p>
          <a:p>
            <a:pPr fontAlgn="ctr"/>
            <a:r>
              <a:rPr lang="ru-RU" sz="1000" b="1" dirty="0" smtClean="0">
                <a:solidFill>
                  <a:srgbClr val="404040"/>
                </a:solidFill>
                <a:latin typeface="Arial"/>
              </a:rPr>
              <a:t>у педагогов и родителей воспитанников.</a:t>
            </a:r>
            <a:endParaRPr lang="ru-RU" sz="1000" b="1" dirty="0">
              <a:solidFill>
                <a:srgbClr val="404040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58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684" y="1971598"/>
            <a:ext cx="251520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3602" y="1752559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645459" y="2530221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88038" y="1704291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 smtClean="0"/>
              <a:t>2</a:t>
            </a:r>
            <a:endParaRPr lang="ru-RU" sz="9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91175" y="1752559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en-US" sz="900" b="1" dirty="0" smtClean="0"/>
              <a:t>3</a:t>
            </a:r>
            <a:endParaRPr lang="ru-RU" sz="900" b="1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4846320" y="2638171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113153" y="1849438"/>
            <a:ext cx="320408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25" name="TextBox 48"/>
          <p:cNvSpPr txBox="1">
            <a:spLocks noChangeArrowheads="1"/>
          </p:cNvSpPr>
          <p:nvPr/>
        </p:nvSpPr>
        <p:spPr bwMode="auto">
          <a:xfrm>
            <a:off x="7147559" y="4449554"/>
            <a:ext cx="3346843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ВПП (время протекания процесса)  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20мин. 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mak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25 мин. 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1082627"/>
              </p:ext>
            </p:extLst>
          </p:nvPr>
        </p:nvGraphicFramePr>
        <p:xfrm>
          <a:off x="803602" y="2209800"/>
          <a:ext cx="1751856" cy="8042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32340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Воспитатель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dirty="0" smtClean="0"/>
                        <a:t>Собирает детей в приемной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Min</a:t>
                      </a:r>
                      <a:r>
                        <a:rPr lang="ru-RU" sz="900" dirty="0" smtClean="0"/>
                        <a:t> 2 минуты/</a:t>
                      </a:r>
                      <a:r>
                        <a:rPr lang="en-US" sz="900" dirty="0" smtClean="0"/>
                        <a:t>max</a:t>
                      </a:r>
                      <a:r>
                        <a:rPr lang="ru-RU" sz="900" dirty="0" smtClean="0"/>
                        <a:t> 3</a:t>
                      </a:r>
                      <a:r>
                        <a:rPr lang="ru-RU" sz="900" baseline="0" dirty="0" smtClean="0"/>
                        <a:t> минуты</a:t>
                      </a:r>
                      <a:endParaRPr lang="ru-RU" sz="9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1082627"/>
              </p:ext>
            </p:extLst>
          </p:nvPr>
        </p:nvGraphicFramePr>
        <p:xfrm>
          <a:off x="2934384" y="2218657"/>
          <a:ext cx="1751856" cy="9177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32340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Дети </a:t>
                      </a:r>
                      <a:endParaRPr lang="ru-RU" sz="900" b="1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dirty="0" smtClean="0"/>
                        <a:t>Дети</a:t>
                      </a:r>
                      <a:r>
                        <a:rPr lang="ru-RU" sz="900" baseline="0" dirty="0" smtClean="0"/>
                        <a:t> одеваются в соответствии с алгоритмом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Min</a:t>
                      </a:r>
                      <a:r>
                        <a:rPr lang="ru-RU" sz="900" dirty="0" smtClean="0"/>
                        <a:t> 6 минуты/</a:t>
                      </a:r>
                      <a:r>
                        <a:rPr lang="en-US" sz="900" dirty="0" smtClean="0"/>
                        <a:t>max</a:t>
                      </a:r>
                      <a:r>
                        <a:rPr lang="ru-RU" sz="900" dirty="0" smtClean="0"/>
                        <a:t> 7</a:t>
                      </a:r>
                      <a:r>
                        <a:rPr lang="ru-RU" sz="900" baseline="0" dirty="0" smtClean="0"/>
                        <a:t> минуты</a:t>
                      </a:r>
                      <a:endParaRPr lang="ru-RU" sz="9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1082627"/>
              </p:ext>
            </p:extLst>
          </p:nvPr>
        </p:nvGraphicFramePr>
        <p:xfrm>
          <a:off x="5220072" y="2209800"/>
          <a:ext cx="1751856" cy="9177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32340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Воспитатель</a:t>
                      </a: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dirty="0" smtClean="0"/>
                        <a:t>Помогает детям, которые  не справляются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Min</a:t>
                      </a:r>
                      <a:r>
                        <a:rPr lang="ru-RU" sz="900" dirty="0" smtClean="0"/>
                        <a:t> 10 минуты/</a:t>
                      </a:r>
                      <a:r>
                        <a:rPr lang="en-US" sz="900" dirty="0" smtClean="0"/>
                        <a:t>max</a:t>
                      </a:r>
                      <a:r>
                        <a:rPr lang="ru-RU" sz="900" dirty="0" smtClean="0"/>
                        <a:t> 12</a:t>
                      </a:r>
                      <a:r>
                        <a:rPr lang="ru-RU" sz="900" baseline="0" dirty="0" smtClean="0"/>
                        <a:t> минуты</a:t>
                      </a:r>
                      <a:endParaRPr lang="ru-RU" sz="9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Стрелка вправо 25"/>
          <p:cNvSpPr/>
          <p:nvPr/>
        </p:nvSpPr>
        <p:spPr>
          <a:xfrm>
            <a:off x="7003096" y="2638171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1082627"/>
              </p:ext>
            </p:extLst>
          </p:nvPr>
        </p:nvGraphicFramePr>
        <p:xfrm>
          <a:off x="7292021" y="2334641"/>
          <a:ext cx="1751856" cy="7094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Воспитатель и дети </a:t>
                      </a:r>
                      <a:endParaRPr lang="ru-RU" sz="900" b="1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dirty="0" smtClean="0"/>
                        <a:t>Выходят на прогулку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Min</a:t>
                      </a:r>
                      <a:r>
                        <a:rPr lang="ru-RU" sz="900" dirty="0" smtClean="0"/>
                        <a:t> 2 минуты/</a:t>
                      </a:r>
                      <a:r>
                        <a:rPr lang="en-US" sz="900" dirty="0" smtClean="0"/>
                        <a:t>max</a:t>
                      </a:r>
                      <a:r>
                        <a:rPr lang="ru-RU" sz="900" dirty="0" smtClean="0"/>
                        <a:t> 3</a:t>
                      </a:r>
                      <a:r>
                        <a:rPr lang="ru-RU" sz="900" baseline="0" dirty="0" smtClean="0"/>
                        <a:t> минуты</a:t>
                      </a:r>
                      <a:endParaRPr lang="ru-RU" sz="9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7292021" y="1791417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4</a:t>
            </a:r>
            <a:endParaRPr lang="ru-RU" sz="900" b="1" dirty="0"/>
          </a:p>
        </p:txBody>
      </p:sp>
    </p:spTree>
    <p:extLst>
      <p:ext uri="{BB962C8B-B14F-4D97-AF65-F5344CB8AC3E}">
        <p14:creationId xmlns="" xmlns:p14="http://schemas.microsoft.com/office/powerpoint/2010/main" val="20226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447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устранению проблем</a:t>
            </a:r>
          </a:p>
          <a:p>
            <a:pPr algn="ctr"/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7" name="Group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4934082"/>
              </p:ext>
            </p:extLst>
          </p:nvPr>
        </p:nvGraphicFramePr>
        <p:xfrm>
          <a:off x="287589" y="1051560"/>
          <a:ext cx="9934096" cy="4300804"/>
        </p:xfrm>
        <a:graphic>
          <a:graphicData uri="http://schemas.openxmlformats.org/drawingml/2006/table">
            <a:tbl>
              <a:tblPr/>
              <a:tblGrid>
                <a:gridCol w="2052840"/>
                <a:gridCol w="1752600"/>
                <a:gridCol w="1698171"/>
                <a:gridCol w="1676400"/>
                <a:gridCol w="1698171"/>
                <a:gridCol w="1055914"/>
              </a:tblGrid>
              <a:tr h="1022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Проблемы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Коренные причины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ФИО, должность ответственного исполнителя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Предполагаемый эффект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22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Большое количество воспитанников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Детям сложно ориентироваться в приемной, когда много детей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 делит детей на подгруппы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ДОУ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быстро ориентируются в своих шкафчиках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05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Низкая ориентировка детей в своем шкафчике для одевания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Пропуски детей по различным причинам (болезнь, отпуск)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 обучают детей ориентироваться в своих шкафчиках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ДОУ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быстро ориентируются в своих шкафчиках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1172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У воспитанников нет интереса и стремления к самостоятельности.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Легче, когда родители оденут или педагоги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 обучают детей самостоятельности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ДОУ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стремятся быть самостоятельными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379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устранению проблем</a:t>
            </a:r>
          </a:p>
          <a:p>
            <a:pPr algn="ctr"/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Group 5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4934082"/>
              </p:ext>
            </p:extLst>
          </p:nvPr>
        </p:nvGraphicFramePr>
        <p:xfrm>
          <a:off x="495299" y="1278747"/>
          <a:ext cx="9726384" cy="4964547"/>
        </p:xfrm>
        <a:graphic>
          <a:graphicData uri="http://schemas.openxmlformats.org/drawingml/2006/table">
            <a:tbl>
              <a:tblPr/>
              <a:tblGrid>
                <a:gridCol w="2009917"/>
                <a:gridCol w="1715955"/>
                <a:gridCol w="1662664"/>
                <a:gridCol w="1641348"/>
                <a:gridCol w="1662664"/>
                <a:gridCol w="1033836"/>
              </a:tblGrid>
              <a:tr h="881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Проблемы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Коренные причины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ФИО, должность ответственного исполнителя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Предполагаемый эффект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8921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У детей не сформированы навыки одеваться самостоятельно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родителей и педагогов нет единых требований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 проводит с родителями беседы, направленные на формирование навыков одевания и раздевания.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ДОУ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 детей сформированы навыки одевания и раздевания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8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Низкая ориентировка детей в своем шкафчике для одевания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Пропуски детей по различным причинам (болезнь, отпуск)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 обучают детей ориентироваться в своих шкафчиках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ДОУ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быстро ориентируются в своих шкафчиках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1010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У воспитанников нет интереса и стремления к самостоятельности.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Легче, когда родители оденут или педагоги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 обучают детей самостоятельности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ДОУ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стремятся быть самостоятельными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234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99060"/>
          </a:xfrm>
        </p:spPr>
        <p:txBody>
          <a:bodyPr>
            <a:normAutofit fontScale="90000"/>
          </a:bodyPr>
          <a:lstStyle/>
          <a:p>
            <a:pPr algn="ctr"/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A68279A2-7DD5-467C-9CB6-CC723677891E}"/>
              </a:ext>
            </a:extLst>
          </p:cNvPr>
          <p:cNvGraphicFramePr>
            <a:graphicFrameLocks noGrp="1"/>
          </p:cNvGraphicFramePr>
          <p:nvPr/>
        </p:nvGraphicFramePr>
        <p:xfrm>
          <a:off x="1453299" y="396711"/>
          <a:ext cx="9285402" cy="606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3472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990</Words>
  <Application>Microsoft Office PowerPoint</Application>
  <PresentationFormat>Произвольный</PresentationFormat>
  <Paragraphs>258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План мероприятий по устранению проблем </vt:lpstr>
      <vt:lpstr>Слайд 9</vt:lpstr>
      <vt:lpstr>Визуализация (фотографии «Было» – «Стало»)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</cp:lastModifiedBy>
  <cp:revision>189</cp:revision>
  <cp:lastPrinted>2021-01-21T03:56:26Z</cp:lastPrinted>
  <dcterms:created xsi:type="dcterms:W3CDTF">2019-04-02T07:58:05Z</dcterms:created>
  <dcterms:modified xsi:type="dcterms:W3CDTF">2022-05-17T06:40:50Z</dcterms:modified>
</cp:coreProperties>
</file>